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9" r:id="rId5"/>
    <p:sldId id="257" r:id="rId6"/>
    <p:sldId id="260" r:id="rId7"/>
    <p:sldId id="261" r:id="rId8"/>
    <p:sldId id="262" r:id="rId9"/>
    <p:sldId id="270" r:id="rId10"/>
    <p:sldId id="263" r:id="rId11"/>
    <p:sldId id="265" r:id="rId12"/>
    <p:sldId id="266" r:id="rId13"/>
    <p:sldId id="264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1B01-5C19-4D6E-B458-671AD250790C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67BF-8850-4B35-A682-AAC5F4BCB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881B01-5C19-4D6E-B458-671AD250790C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71967BF-8850-4B35-A682-AAC5F4BCB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Имя числительное как часть речи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52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Закрепление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76800"/>
          </a:xfrm>
        </p:spPr>
        <p:txBody>
          <a:bodyPr/>
          <a:lstStyle/>
          <a:p>
            <a:r>
              <a:rPr lang="ru-RU" dirty="0" smtClean="0"/>
              <a:t>Прочитай задачу, спиши, вставляя пропущенные буквы.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  На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верё_к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_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в_сели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и спокойно сохли 8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выст_ранных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наволочек, 6 наволочек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ст_щила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и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сж_вала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к_за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Люська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. Сколько наволочек спокойно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выс_хло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верё_к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_?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42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Сова на дерев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944" y="4693400"/>
            <a:ext cx="2591519" cy="195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000" dirty="0"/>
              <a:t>Это интересно!</a:t>
            </a:r>
            <a:br>
              <a:rPr lang="ru-RU" altLang="ru-RU" sz="4000" dirty="0"/>
            </a:br>
            <a:r>
              <a:rPr lang="ru-RU" altLang="ru-RU" sz="4000" b="1" dirty="0">
                <a:latin typeface="Monotype Corsiva" pitchFamily="66" charset="0"/>
              </a:rPr>
              <a:t>Прочитайте! Из истории числительных.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435280" cy="477619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/>
              <a:t> Слово </a:t>
            </a:r>
            <a:r>
              <a:rPr lang="ru-RU" altLang="ru-RU" b="1" u="sng" dirty="0"/>
              <a:t>сорок</a:t>
            </a:r>
            <a:r>
              <a:rPr lang="ru-RU" altLang="ru-RU" dirty="0"/>
              <a:t> в Древней Руси было именем  существительным. Оно означало </a:t>
            </a:r>
            <a:r>
              <a:rPr lang="ru-RU" altLang="ru-RU" b="1" u="sng" dirty="0"/>
              <a:t>«мешок».</a:t>
            </a:r>
            <a:r>
              <a:rPr lang="ru-RU" altLang="ru-RU" dirty="0"/>
              <a:t> Мешок с сорока соболями служил денежной единицей. </a:t>
            </a:r>
            <a:endParaRPr lang="ru-RU" altLang="ru-RU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/>
              <a:t>В </a:t>
            </a:r>
            <a:r>
              <a:rPr lang="ru-RU" altLang="ru-RU" dirty="0"/>
              <a:t>один «сорок» (то есть мешок) вкладывали  </a:t>
            </a:r>
            <a:r>
              <a:rPr lang="ru-RU" altLang="ru-RU" b="1" dirty="0"/>
              <a:t>четыре десятка</a:t>
            </a:r>
            <a:r>
              <a:rPr lang="ru-RU" altLang="ru-RU" dirty="0"/>
              <a:t> собольих или беличьих шкурок, что составляло набор на целую шубу. </a:t>
            </a:r>
            <a:endParaRPr lang="ru-RU" altLang="ru-RU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/>
              <a:t>Таким </a:t>
            </a:r>
            <a:r>
              <a:rPr lang="ru-RU" altLang="ru-RU" dirty="0"/>
              <a:t>образом, </a:t>
            </a:r>
            <a:r>
              <a:rPr lang="ru-RU" altLang="ru-RU" b="1" dirty="0"/>
              <a:t>сорок </a:t>
            </a:r>
            <a:r>
              <a:rPr lang="ru-RU" altLang="ru-RU" dirty="0"/>
              <a:t>– сначала мешок, затем </a:t>
            </a:r>
            <a:r>
              <a:rPr lang="ru-RU" altLang="ru-RU" b="1" dirty="0"/>
              <a:t>мешок с сорока соболями</a:t>
            </a:r>
            <a:r>
              <a:rPr lang="ru-RU" altLang="ru-RU" dirty="0"/>
              <a:t> (или белками) и, наконец, </a:t>
            </a:r>
            <a:r>
              <a:rPr lang="ru-RU" altLang="ru-RU" b="1" dirty="0"/>
              <a:t>числительное сорок</a:t>
            </a:r>
            <a:r>
              <a:rPr lang="ru-RU" altLang="ru-RU" dirty="0" smtClean="0"/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dirty="0"/>
              <a:t>Числительное </a:t>
            </a:r>
            <a:r>
              <a:rPr lang="ru-RU" altLang="ru-RU" b="1" i="1" dirty="0"/>
              <a:t>сорок</a:t>
            </a:r>
            <a:r>
              <a:rPr lang="ru-RU" altLang="ru-RU" i="1" dirty="0"/>
              <a:t>  </a:t>
            </a:r>
            <a:r>
              <a:rPr lang="ru-RU" altLang="ru-RU" dirty="0"/>
              <a:t>очень сходно по звучанию со словом </a:t>
            </a:r>
            <a:r>
              <a:rPr lang="ru-RU" altLang="ru-RU" b="1" i="1" dirty="0"/>
              <a:t>сорочка</a:t>
            </a:r>
            <a:r>
              <a:rPr lang="ru-RU" altLang="ru-RU" b="1" dirty="0"/>
              <a:t>.</a:t>
            </a:r>
            <a:r>
              <a:rPr lang="ru-RU" altLang="ru-RU" dirty="0"/>
              <a:t> И это не случайно! </a:t>
            </a:r>
            <a:endParaRPr lang="ru-RU" altLang="ru-RU" dirty="0" smtClean="0"/>
          </a:p>
          <a:p>
            <a:pPr>
              <a:lnSpc>
                <a:spcPct val="90000"/>
              </a:lnSpc>
              <a:buNone/>
            </a:pPr>
            <a:r>
              <a:rPr lang="ru-RU" altLang="ru-RU" dirty="0" smtClean="0"/>
              <a:t>Сороками </a:t>
            </a:r>
            <a:r>
              <a:rPr lang="ru-RU" altLang="ru-RU" dirty="0"/>
              <a:t>когда-то называли примитивные </a:t>
            </a:r>
            <a:endParaRPr lang="ru-RU" altLang="ru-RU" dirty="0" smtClean="0"/>
          </a:p>
          <a:p>
            <a:pPr>
              <a:lnSpc>
                <a:spcPct val="90000"/>
              </a:lnSpc>
              <a:buNone/>
            </a:pPr>
            <a:r>
              <a:rPr lang="ru-RU" altLang="ru-RU" dirty="0" smtClean="0"/>
              <a:t>мешки </a:t>
            </a:r>
            <a:r>
              <a:rPr lang="ru-RU" altLang="ru-RU" dirty="0"/>
              <a:t>с разрезами для головы и рук, </a:t>
            </a:r>
            <a:endParaRPr lang="ru-RU" altLang="ru-RU" dirty="0" smtClean="0"/>
          </a:p>
          <a:p>
            <a:pPr>
              <a:lnSpc>
                <a:spcPct val="90000"/>
              </a:lnSpc>
              <a:buNone/>
            </a:pPr>
            <a:r>
              <a:rPr lang="ru-RU" altLang="ru-RU" dirty="0" smtClean="0"/>
              <a:t>то </a:t>
            </a:r>
            <a:r>
              <a:rPr lang="ru-RU" altLang="ru-RU" dirty="0"/>
              <a:t>есть своеобразные рубахи, </a:t>
            </a:r>
            <a:r>
              <a:rPr lang="ru-RU" altLang="ru-RU" b="1" dirty="0"/>
              <a:t>сорочки</a:t>
            </a:r>
            <a:r>
              <a:rPr lang="ru-RU" altLang="ru-RU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24244430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Творческое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0808"/>
          </a:xfrm>
        </p:spPr>
        <p:txBody>
          <a:bodyPr/>
          <a:lstStyle/>
          <a:p>
            <a:r>
              <a:rPr lang="ru-RU" dirty="0" smtClean="0"/>
              <a:t>От данных корней со значением количества образуй и запиши слова разных частей речи. Составь с ними словосочетания.</a:t>
            </a:r>
          </a:p>
          <a:p>
            <a:r>
              <a:rPr lang="ru-RU" dirty="0" smtClean="0"/>
              <a:t>Корни: </a:t>
            </a:r>
            <a:r>
              <a:rPr lang="ru-RU" sz="2800" b="1" dirty="0" smtClean="0">
                <a:solidFill>
                  <a:srgbClr val="C00000"/>
                </a:solidFill>
              </a:rPr>
              <a:t>- </a:t>
            </a:r>
            <a:r>
              <a:rPr lang="ru-RU" sz="2800" b="1" dirty="0" err="1" smtClean="0">
                <a:solidFill>
                  <a:srgbClr val="C00000"/>
                </a:solidFill>
              </a:rPr>
              <a:t>дв</a:t>
            </a:r>
            <a:r>
              <a:rPr lang="ru-RU" sz="2800" b="1" dirty="0" smtClean="0">
                <a:solidFill>
                  <a:srgbClr val="C00000"/>
                </a:solidFill>
              </a:rPr>
              <a:t>-; -один-; -</a:t>
            </a:r>
            <a:r>
              <a:rPr lang="ru-RU" sz="2800" b="1" dirty="0" err="1" smtClean="0">
                <a:solidFill>
                  <a:srgbClr val="C00000"/>
                </a:solidFill>
              </a:rPr>
              <a:t>тр</a:t>
            </a:r>
            <a:r>
              <a:rPr lang="ru-RU" sz="2800" b="1" dirty="0" smtClean="0">
                <a:solidFill>
                  <a:srgbClr val="C00000"/>
                </a:solidFill>
              </a:rPr>
              <a:t>-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4149080"/>
            <a:ext cx="8496944" cy="22322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Один (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числ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одиночество (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сущ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одинокий (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прил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уединяться (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гл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  <a:p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Тройка (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сущ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лошадей, тройной (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прил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прыжок, утроить (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гл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количество, три (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числ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этажа, беседовать втроём (наречие).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443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068960"/>
            <a:ext cx="1606550" cy="3643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268760"/>
          </a:xfrm>
        </p:spPr>
        <p:txBody>
          <a:bodyPr/>
          <a:lstStyle/>
          <a:p>
            <a:r>
              <a:rPr lang="ru-RU" altLang="ru-RU" sz="4000" dirty="0"/>
              <a:t>Словарная работа.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7488831" cy="551552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/>
              <a:t>Ми</a:t>
            </a:r>
            <a:r>
              <a:rPr lang="ru-RU" altLang="ru-RU" sz="3200" b="1" dirty="0">
                <a:solidFill>
                  <a:srgbClr val="FF0000"/>
                </a:solidFill>
              </a:rPr>
              <a:t>лл</a:t>
            </a:r>
            <a:r>
              <a:rPr lang="ru-RU" altLang="ru-RU" sz="3200" b="1" dirty="0"/>
              <a:t>ион, ми</a:t>
            </a:r>
            <a:r>
              <a:rPr lang="ru-RU" altLang="ru-RU" sz="3200" b="1" dirty="0">
                <a:solidFill>
                  <a:srgbClr val="FF0000"/>
                </a:solidFill>
              </a:rPr>
              <a:t>лл</a:t>
            </a:r>
            <a:r>
              <a:rPr lang="ru-RU" altLang="ru-RU" sz="3200" b="1" dirty="0"/>
              <a:t>иард.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dirty="0"/>
              <a:t>Справочный материал.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dirty="0"/>
              <a:t>Знаменитый </a:t>
            </a:r>
            <a:r>
              <a:rPr lang="ru-RU" altLang="ru-RU" dirty="0" smtClean="0"/>
              <a:t>путешественник </a:t>
            </a:r>
            <a:r>
              <a:rPr lang="ru-RU" altLang="ru-RU" dirty="0"/>
              <a:t>Марко Поло, посетивший в 12 веке Китай, чтобы передать своё восхищение его несметными богатствами, и придумал слово </a:t>
            </a:r>
            <a:r>
              <a:rPr lang="ru-RU" altLang="ru-RU" dirty="0" smtClean="0"/>
              <a:t>миллион, </a:t>
            </a:r>
            <a:r>
              <a:rPr lang="ru-RU" altLang="ru-RU" dirty="0"/>
              <a:t>которое состоит из итальянского слова </a:t>
            </a:r>
            <a:r>
              <a:rPr lang="ru-RU" altLang="ru-RU" b="1" dirty="0" err="1">
                <a:solidFill>
                  <a:srgbClr val="FF0000"/>
                </a:solidFill>
              </a:rPr>
              <a:t>милли</a:t>
            </a:r>
            <a:r>
              <a:rPr lang="ru-RU" altLang="ru-RU" dirty="0">
                <a:solidFill>
                  <a:srgbClr val="FF0000"/>
                </a:solidFill>
              </a:rPr>
              <a:t>, </a:t>
            </a:r>
            <a:r>
              <a:rPr lang="ru-RU" altLang="ru-RU" dirty="0"/>
              <a:t>означающего </a:t>
            </a:r>
            <a:r>
              <a:rPr lang="ru-RU" altLang="ru-RU" dirty="0" smtClean="0"/>
              <a:t>«</a:t>
            </a:r>
            <a:r>
              <a:rPr lang="ru-RU" altLang="ru-RU" b="1" dirty="0" smtClean="0"/>
              <a:t>тысяча</a:t>
            </a:r>
            <a:r>
              <a:rPr lang="ru-RU" altLang="ru-RU" dirty="0"/>
              <a:t>», и </a:t>
            </a:r>
            <a:r>
              <a:rPr lang="ru-RU" altLang="ru-RU" dirty="0" smtClean="0"/>
              <a:t>«</a:t>
            </a:r>
            <a:r>
              <a:rPr lang="ru-RU" altLang="ru-RU" b="1" dirty="0" err="1" smtClean="0"/>
              <a:t>оне</a:t>
            </a:r>
            <a:r>
              <a:rPr lang="ru-RU" altLang="ru-RU" dirty="0" smtClean="0"/>
              <a:t>», </a:t>
            </a:r>
            <a:r>
              <a:rPr lang="ru-RU" altLang="ru-RU" dirty="0"/>
              <a:t>соответствующего русскому увеличительному суффиксу – </a:t>
            </a:r>
            <a:r>
              <a:rPr lang="ru-RU" altLang="ru-RU" b="1" dirty="0" err="1"/>
              <a:t>ищ</a:t>
            </a:r>
            <a:r>
              <a:rPr lang="ru-RU" altLang="ru-RU" dirty="0"/>
              <a:t> – (например, домище, ручища, лесище). </a:t>
            </a:r>
            <a:endParaRPr lang="ru-RU" altLang="ru-RU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dirty="0" smtClean="0"/>
              <a:t>Таким </a:t>
            </a:r>
            <a:r>
              <a:rPr lang="ru-RU" altLang="ru-RU" dirty="0"/>
              <a:t>образом, слово </a:t>
            </a:r>
            <a:r>
              <a:rPr lang="ru-RU" altLang="ru-RU" b="1" dirty="0"/>
              <a:t>миллион</a:t>
            </a:r>
            <a:r>
              <a:rPr lang="ru-RU" altLang="ru-RU" dirty="0"/>
              <a:t> дословно соответствует несуществующему в русском  языке слову </a:t>
            </a:r>
            <a:r>
              <a:rPr lang="ru-RU" altLang="ru-RU" dirty="0" smtClean="0"/>
              <a:t>«</a:t>
            </a:r>
            <a:r>
              <a:rPr lang="ru-RU" altLang="ru-RU" b="1" dirty="0" err="1" smtClean="0"/>
              <a:t>тысячища</a:t>
            </a:r>
            <a:r>
              <a:rPr lang="ru-RU" altLang="ru-RU" b="1" dirty="0" smtClean="0"/>
              <a:t>».</a:t>
            </a:r>
            <a:endParaRPr lang="ru-RU" alt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996418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WordArt 4"/>
          <p:cNvSpPr>
            <a:spLocks noChangeArrowheads="1" noChangeShapeType="1" noTextEdit="1"/>
          </p:cNvSpPr>
          <p:nvPr/>
        </p:nvSpPr>
        <p:spPr bwMode="auto">
          <a:xfrm>
            <a:off x="6655025" y="4509120"/>
            <a:ext cx="1440161" cy="1867544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9882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9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VivaldiD CL"/>
              </a:rPr>
              <a:t>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85775" y="404664"/>
            <a:ext cx="8229600" cy="1143000"/>
          </a:xfrm>
        </p:spPr>
        <p:txBody>
          <a:bodyPr/>
          <a:lstStyle/>
          <a:p>
            <a:pPr algn="l"/>
            <a:r>
              <a:rPr lang="ru-RU" altLang="ru-RU" sz="4000" dirty="0" smtClean="0">
                <a:solidFill>
                  <a:srgbClr val="C00000"/>
                </a:solidFill>
              </a:rPr>
              <a:t>Фронтальный опрос</a:t>
            </a:r>
            <a:endParaRPr lang="ru-RU" altLang="ru-RU" sz="4000" dirty="0">
              <a:solidFill>
                <a:srgbClr val="C00000"/>
              </a:solidFill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7776864" cy="5229200"/>
          </a:xfrm>
        </p:spPr>
        <p:txBody>
          <a:bodyPr/>
          <a:lstStyle/>
          <a:p>
            <a:r>
              <a:rPr lang="ru-RU" altLang="ru-RU" sz="2800" dirty="0">
                <a:latin typeface="Impact" pitchFamily="34" charset="0"/>
              </a:rPr>
              <a:t>Что такое имя числительное?</a:t>
            </a:r>
          </a:p>
          <a:p>
            <a:r>
              <a:rPr lang="ru-RU" altLang="ru-RU" sz="2800" dirty="0">
                <a:latin typeface="Impact" pitchFamily="34" charset="0"/>
              </a:rPr>
              <a:t>На какие вопросы отвечает числительное?</a:t>
            </a:r>
          </a:p>
          <a:p>
            <a:r>
              <a:rPr lang="ru-RU" altLang="ru-RU" sz="2800" dirty="0" smtClean="0">
                <a:latin typeface="Impact" pitchFamily="34" charset="0"/>
              </a:rPr>
              <a:t>Что обозначает числительное?</a:t>
            </a:r>
            <a:endParaRPr lang="ru-RU" altLang="ru-RU" sz="2800" dirty="0">
              <a:latin typeface="Impact" pitchFamily="34" charset="0"/>
            </a:endParaRPr>
          </a:p>
          <a:p>
            <a:r>
              <a:rPr lang="ru-RU" altLang="ru-RU" sz="2800" dirty="0" smtClean="0">
                <a:latin typeface="Impact" pitchFamily="34" charset="0"/>
              </a:rPr>
              <a:t>Как изменяются числительные?</a:t>
            </a:r>
            <a:endParaRPr lang="ru-RU" altLang="ru-RU" sz="2800" dirty="0">
              <a:latin typeface="Impact" pitchFamily="34" charset="0"/>
            </a:endParaRPr>
          </a:p>
          <a:p>
            <a:r>
              <a:rPr lang="ru-RU" altLang="ru-RU" sz="2800" dirty="0" smtClean="0">
                <a:latin typeface="Impact" pitchFamily="34" charset="0"/>
              </a:rPr>
              <a:t>Каким </a:t>
            </a:r>
            <a:r>
              <a:rPr lang="ru-RU" altLang="ru-RU" sz="2800" dirty="0">
                <a:latin typeface="Impact" pitchFamily="34" charset="0"/>
              </a:rPr>
              <a:t>членом предложения является имя числительные?</a:t>
            </a:r>
          </a:p>
        </p:txBody>
      </p:sp>
    </p:spTree>
    <p:extLst>
      <p:ext uri="{BB962C8B-B14F-4D97-AF65-F5344CB8AC3E}">
        <p14:creationId xmlns="" xmlns:p14="http://schemas.microsoft.com/office/powerpoint/2010/main" val="377751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nimBg="1"/>
      <p:bldP spid="13210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latin typeface="Monotype Corsiva" pitchFamily="66" charset="0"/>
              </a:rPr>
              <a:t>Цель урока: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3200" b="1" dirty="0" smtClean="0">
                <a:latin typeface="Monotype Corsiva" pitchFamily="66" charset="0"/>
              </a:rPr>
              <a:t>Знать признаки числительных  как части речи.</a:t>
            </a:r>
          </a:p>
          <a:p>
            <a:pPr>
              <a:lnSpc>
                <a:spcPct val="90000"/>
              </a:lnSpc>
            </a:pPr>
            <a:r>
              <a:rPr lang="ru-RU" altLang="ru-RU" sz="3200" b="1" dirty="0" smtClean="0">
                <a:latin typeface="Monotype Corsiva" pitchFamily="66" charset="0"/>
              </a:rPr>
              <a:t>Учиться определять синтаксическую роль числительных.</a:t>
            </a:r>
          </a:p>
          <a:p>
            <a:pPr>
              <a:lnSpc>
                <a:spcPct val="90000"/>
              </a:lnSpc>
            </a:pPr>
            <a:endParaRPr lang="ru-RU" altLang="ru-RU" sz="3200" b="1" dirty="0" smtClean="0">
              <a:latin typeface="Monotype Corsiva" pitchFamily="66" charset="0"/>
            </a:endParaRPr>
          </a:p>
          <a:p>
            <a:pPr>
              <a:lnSpc>
                <a:spcPct val="90000"/>
              </a:lnSpc>
            </a:pPr>
            <a:r>
              <a:rPr lang="ru-RU" altLang="ru-RU" sz="3200" b="1" dirty="0" smtClean="0">
                <a:latin typeface="Monotype Corsiva" pitchFamily="66" charset="0"/>
              </a:rPr>
              <a:t>Учиться различать числительные и однокоренные слова других частей речи .</a:t>
            </a:r>
            <a:br>
              <a:rPr lang="ru-RU" altLang="ru-RU" sz="3200" b="1" dirty="0" smtClean="0">
                <a:latin typeface="Monotype Corsiva" pitchFamily="66" charset="0"/>
              </a:rPr>
            </a:br>
            <a:r>
              <a:rPr lang="ru-RU" altLang="ru-RU" dirty="0" smtClean="0">
                <a:latin typeface="Monotype Corsiva" pitchFamily="66" charset="0"/>
              </a:rPr>
              <a:t/>
            </a:r>
            <a:br>
              <a:rPr lang="ru-RU" altLang="ru-RU" dirty="0" smtClean="0">
                <a:latin typeface="Monotype Corsiva" pitchFamily="66" charset="0"/>
              </a:rPr>
            </a:br>
            <a:endParaRPr lang="ru-RU" altLang="ru-RU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93975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Определяем проблему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36712"/>
          </a:xfrm>
        </p:spPr>
        <p:txBody>
          <a:bodyPr/>
          <a:lstStyle/>
          <a:p>
            <a:r>
              <a:rPr lang="ru-RU" b="1" i="1" dirty="0" smtClean="0"/>
              <a:t>Прочитай слова. Что общего в лексическом значении всех слов?</a:t>
            </a:r>
            <a:endParaRPr lang="ru-RU" b="1" i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2996952"/>
            <a:ext cx="8496944" cy="1036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Тройник, два, удвоить, четвёрка, удесятерить, сорок, двойняшки, тридцать три, восьмой, пятитомный, двойной.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06760" y="5085184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Выпиши </a:t>
            </a:r>
            <a:r>
              <a:rPr lang="ru-RU" dirty="0" err="1" smtClean="0"/>
              <a:t>сущ</a:t>
            </a:r>
            <a:r>
              <a:rPr lang="ru-RU" dirty="0" smtClean="0"/>
              <a:t>, </a:t>
            </a:r>
            <a:r>
              <a:rPr lang="ru-RU" dirty="0" err="1" smtClean="0"/>
              <a:t>прилаг</a:t>
            </a:r>
            <a:r>
              <a:rPr lang="ru-RU" dirty="0" smtClean="0"/>
              <a:t>, глаголы, опираясь на признаки этих частей речи. На какой вопрос отвечают оставшиеся слова?</a:t>
            </a:r>
          </a:p>
          <a:p>
            <a:r>
              <a:rPr lang="ru-RU" dirty="0" smtClean="0"/>
              <a:t>Какие слова можно заменить цифрой без ущерба для смысла?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202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Проверим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>
                <a:solidFill>
                  <a:schemeClr val="tx2"/>
                </a:solidFill>
              </a:rPr>
              <a:t>Существительное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: ТРОЙНИК, ДВОЙНЯШКИ, ЧЕТВЁРКА.</a:t>
            </a:r>
          </a:p>
          <a:p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u="sng" dirty="0" smtClean="0">
                <a:solidFill>
                  <a:schemeClr val="tx2"/>
                </a:solidFill>
              </a:rPr>
              <a:t>Прилагательное: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ПЯТИТОМНЫЙ, ДВОЙНОЙ.</a:t>
            </a:r>
          </a:p>
          <a:p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u="sng" dirty="0" smtClean="0">
                <a:solidFill>
                  <a:schemeClr val="tx2"/>
                </a:solidFill>
              </a:rPr>
              <a:t>Глагол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: УДВОИТЬ, УДЕСЯТЕРИТЬ.</a:t>
            </a:r>
          </a:p>
          <a:p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u="sng" dirty="0" smtClean="0">
                <a:solidFill>
                  <a:schemeClr val="tx2"/>
                </a:solidFill>
              </a:rPr>
              <a:t>Числительное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: 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два, сорок,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тридцать три,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восьмой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.                                                                       (СКОЛЬКО? КАКОЙ ПО СЧЁТУ? КОТОРЫЙ?)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2, 40, 33.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59372685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33400"/>
            <a:ext cx="856895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Грамматическое значение имени числительного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486" y="1810973"/>
            <a:ext cx="8229600" cy="1108720"/>
          </a:xfrm>
          <a:solidFill>
            <a:schemeClr val="tx2">
              <a:lumMod val="60000"/>
              <a:lumOff val="40000"/>
              <a:alpha val="58000"/>
            </a:schemeClr>
          </a:solidFill>
        </p:spPr>
        <p:txBody>
          <a:bodyPr/>
          <a:lstStyle/>
          <a:p>
            <a:r>
              <a:rPr lang="ru-RU" dirty="0" smtClean="0"/>
              <a:t>Обозначает КОЛИЧЕСТВО или ПОРЯДОК предметов при счёте: </a:t>
            </a:r>
            <a:r>
              <a:rPr lang="ru-RU" b="1" dirty="0" smtClean="0"/>
              <a:t>пять</a:t>
            </a:r>
            <a:r>
              <a:rPr lang="ru-RU" dirty="0" smtClean="0"/>
              <a:t> тетрадей, </a:t>
            </a:r>
            <a:r>
              <a:rPr lang="ru-RU" b="1" dirty="0" smtClean="0"/>
              <a:t>восьмой</a:t>
            </a:r>
            <a:r>
              <a:rPr lang="ru-RU" dirty="0" smtClean="0"/>
              <a:t> ряд.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1993" y="3140968"/>
            <a:ext cx="8229600" cy="1108720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Отвечает на вопросы: СКОЛЬКО? КОТОРЫЙ? КАКОЙ ПО СЧЁТУ?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941168"/>
            <a:ext cx="78513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Семеро</a:t>
            </a:r>
            <a:r>
              <a:rPr lang="ru-RU" sz="2400" b="1" dirty="0" smtClean="0"/>
              <a:t> ( сколько?) </a:t>
            </a:r>
            <a:r>
              <a:rPr lang="ru-RU" sz="2800" b="1" dirty="0" smtClean="0"/>
              <a:t>одного </a:t>
            </a:r>
            <a:r>
              <a:rPr lang="ru-RU" sz="2400" b="1" dirty="0" smtClean="0"/>
              <a:t>(скольких?) не ждут.</a:t>
            </a:r>
          </a:p>
          <a:p>
            <a:r>
              <a:rPr lang="ru-RU" sz="2400" b="1" dirty="0" smtClean="0"/>
              <a:t>Наш дом находится на </a:t>
            </a:r>
            <a:r>
              <a:rPr lang="ru-RU" sz="2800" b="1" dirty="0" smtClean="0"/>
              <a:t>второй</a:t>
            </a:r>
            <a:r>
              <a:rPr lang="ru-RU" sz="2400" b="1" dirty="0" smtClean="0"/>
              <a:t> ( какой?) улице.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352333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чего нужно числительное в речи?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Числительное используется в речи тогда, когда необходимо что- то посчитать или измерить.</a:t>
            </a:r>
          </a:p>
          <a:p>
            <a:r>
              <a:rPr lang="ru-RU" dirty="0" smtClean="0"/>
              <a:t>Числительное может называть КОЛИЧЕСТВО ПРЕДМЕТОВ: шестнадцать книг</a:t>
            </a:r>
          </a:p>
          <a:p>
            <a:r>
              <a:rPr lang="ru-RU" dirty="0" smtClean="0"/>
              <a:t>РАЗМЕРЫ ( </a:t>
            </a: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</a:rPr>
              <a:t>длина</a:t>
            </a:r>
            <a:r>
              <a:rPr lang="ru-RU" dirty="0" smtClean="0"/>
              <a:t>- девять сантиметров, </a:t>
            </a: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</a:rPr>
              <a:t>ширина</a:t>
            </a:r>
            <a:r>
              <a:rPr lang="ru-RU" dirty="0" smtClean="0"/>
              <a:t>- пять метров, </a:t>
            </a: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</a:rPr>
              <a:t>высота</a:t>
            </a:r>
            <a:r>
              <a:rPr lang="ru-RU" dirty="0" smtClean="0"/>
              <a:t>- восемь километров, </a:t>
            </a: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</a:rPr>
              <a:t>объём</a:t>
            </a:r>
            <a:r>
              <a:rPr lang="ru-RU" dirty="0" smtClean="0"/>
              <a:t>- четыре кубических метра)</a:t>
            </a:r>
          </a:p>
          <a:p>
            <a:r>
              <a:rPr lang="ru-RU" dirty="0" smtClean="0"/>
              <a:t>ВЕС: сто пятьдесят граммов</a:t>
            </a:r>
          </a:p>
          <a:p>
            <a:r>
              <a:rPr lang="ru-RU" dirty="0" smtClean="0"/>
              <a:t>СТОИМОСТЬ: четырнадцать рублей</a:t>
            </a:r>
          </a:p>
          <a:p>
            <a:r>
              <a:rPr lang="ru-RU" dirty="0" smtClean="0"/>
              <a:t>ВРЕМЯ: одиннадцать часов</a:t>
            </a:r>
          </a:p>
          <a:p>
            <a:r>
              <a:rPr lang="ru-RU" dirty="0" smtClean="0"/>
              <a:t>ПОРЯДОК ПРЕДМЕТОВ ПРИ СЧЁТЕ: сто пятый участок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519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Морфологические признаки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0728"/>
          </a:xfrm>
          <a:solidFill>
            <a:schemeClr val="tx2">
              <a:lumMod val="60000"/>
              <a:lumOff val="40000"/>
              <a:alpha val="60000"/>
            </a:schemeClr>
          </a:solidFill>
        </p:spPr>
        <p:txBody>
          <a:bodyPr/>
          <a:lstStyle/>
          <a:p>
            <a:r>
              <a:rPr lang="ru-RU" dirty="0" smtClean="0"/>
              <a:t>Изменяются </a:t>
            </a:r>
            <a:r>
              <a:rPr lang="ru-RU" sz="2800" b="1" dirty="0" smtClean="0"/>
              <a:t>по падежам</a:t>
            </a:r>
            <a:r>
              <a:rPr lang="ru-RU" dirty="0" smtClean="0"/>
              <a:t>: три книги (</a:t>
            </a:r>
            <a:r>
              <a:rPr lang="ru-RU" dirty="0" err="1" smtClean="0"/>
              <a:t>Им.п,В.п</a:t>
            </a:r>
            <a:r>
              <a:rPr lang="ru-RU" dirty="0" smtClean="0"/>
              <a:t>); трёх книг ( </a:t>
            </a:r>
            <a:r>
              <a:rPr lang="ru-RU" dirty="0" err="1" smtClean="0"/>
              <a:t>Р.п</a:t>
            </a:r>
            <a:r>
              <a:rPr lang="ru-RU" dirty="0" smtClean="0"/>
              <a:t>); трём книгам (</a:t>
            </a:r>
            <a:r>
              <a:rPr lang="ru-RU" dirty="0" err="1" smtClean="0"/>
              <a:t>Д.п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46223" y="3010587"/>
            <a:ext cx="8352928" cy="1180728"/>
          </a:xfrm>
          <a:prstGeom prst="rect">
            <a:avLst/>
          </a:prstGeom>
          <a:solidFill>
            <a:schemeClr val="tx2">
              <a:lumMod val="60000"/>
              <a:lumOff val="40000"/>
              <a:alpha val="59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Не изменяются </a:t>
            </a:r>
            <a:r>
              <a:rPr lang="ru-RU" sz="2800" b="1" dirty="0" smtClean="0"/>
              <a:t>по числам, кроме  ОДИН -ОДНИ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85192" y="4365104"/>
            <a:ext cx="8229600" cy="1800200"/>
          </a:xfrm>
          <a:prstGeom prst="rect">
            <a:avLst/>
          </a:prstGeom>
          <a:solidFill>
            <a:schemeClr val="tx2">
              <a:lumMod val="60000"/>
              <a:lumOff val="40000"/>
              <a:alpha val="59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Не имеют  </a:t>
            </a:r>
            <a:r>
              <a:rPr lang="ru-RU" sz="2800" b="1" dirty="0" smtClean="0"/>
              <a:t>рода</a:t>
            </a:r>
            <a:r>
              <a:rPr lang="ru-RU" dirty="0" smtClean="0"/>
              <a:t>: пять столов, пять тетрадей</a:t>
            </a:r>
          </a:p>
          <a:p>
            <a:r>
              <a:rPr lang="ru-RU" dirty="0"/>
              <a:t> </a:t>
            </a:r>
            <a:r>
              <a:rPr lang="ru-RU" dirty="0" smtClean="0"/>
              <a:t>Исключения: </a:t>
            </a:r>
            <a:r>
              <a:rPr lang="ru-RU" b="1" dirty="0" smtClean="0">
                <a:solidFill>
                  <a:srgbClr val="C00000"/>
                </a:solidFill>
              </a:rPr>
              <a:t>один, два, полтора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Один пенал (</a:t>
            </a:r>
            <a:r>
              <a:rPr lang="ru-RU" dirty="0" err="1" smtClean="0"/>
              <a:t>м.р</a:t>
            </a:r>
            <a:r>
              <a:rPr lang="ru-RU" dirty="0" smtClean="0"/>
              <a:t>); одно озеро (</a:t>
            </a:r>
            <a:r>
              <a:rPr lang="ru-RU" dirty="0" err="1" smtClean="0"/>
              <a:t>ср.р</a:t>
            </a:r>
            <a:r>
              <a:rPr lang="ru-RU" dirty="0" smtClean="0"/>
              <a:t>); одна книга (</a:t>
            </a:r>
            <a:r>
              <a:rPr lang="ru-RU" dirty="0" err="1" smtClean="0"/>
              <a:t>ж.р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6710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Синтаксическая роль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  <a:ln w="50800" cap="rnd">
            <a:solidFill>
              <a:schemeClr val="tx2">
                <a:lumMod val="50000"/>
              </a:schemeClr>
            </a:solidFill>
            <a:bevel/>
          </a:ln>
        </p:spPr>
        <p:txBody>
          <a:bodyPr/>
          <a:lstStyle/>
          <a:p>
            <a:r>
              <a:rPr lang="ru-RU" b="1" dirty="0" smtClean="0"/>
              <a:t>В предложении числительное может быть всеми членами предложения.</a:t>
            </a:r>
          </a:p>
          <a:p>
            <a:r>
              <a:rPr lang="ru-RU" sz="2800" b="1" dirty="0" smtClean="0"/>
              <a:t>Дважды два – четыре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 В три часа все вернулись.</a:t>
            </a:r>
            <a:r>
              <a:rPr lang="ru-RU" sz="2800" b="1" i="1" u="wavy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/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Последняя стена была занята тремя окошками.</a:t>
            </a:r>
            <a:endParaRPr lang="ru-RU" sz="6600" b="1" dirty="0" smtClean="0"/>
          </a:p>
          <a:p>
            <a:endParaRPr lang="ru-RU" sz="2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2852936"/>
            <a:ext cx="2160240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347864" y="3005336"/>
            <a:ext cx="1368152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347864" y="2861072"/>
            <a:ext cx="1368152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156176" y="4941168"/>
            <a:ext cx="504056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11560" y="5373216"/>
            <a:ext cx="504056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246649" y="5373216"/>
            <a:ext cx="504056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871700" y="5373216"/>
            <a:ext cx="504056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804248" y="4948110"/>
            <a:ext cx="504056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63588" y="3933056"/>
            <a:ext cx="504056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619672" y="3954512"/>
            <a:ext cx="504056" cy="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320163" y="3284984"/>
            <a:ext cx="335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.</a:t>
            </a:r>
            <a:endParaRPr lang="ru-RU" sz="5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123728" y="3284984"/>
            <a:ext cx="335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.</a:t>
            </a:r>
            <a:endParaRPr lang="ru-RU" sz="5400" b="1" dirty="0"/>
          </a:p>
        </p:txBody>
      </p:sp>
    </p:spTree>
    <p:extLst>
      <p:ext uri="{BB962C8B-B14F-4D97-AF65-F5344CB8AC3E}">
        <p14:creationId xmlns="" xmlns:p14="http://schemas.microsoft.com/office/powerpoint/2010/main" val="220336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514600" y="4800600"/>
            <a:ext cx="6096000" cy="114868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362200" y="2133600"/>
            <a:ext cx="6553200" cy="20874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4600" y="533400"/>
            <a:ext cx="6324600" cy="1143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9552" y="457200"/>
            <a:ext cx="1152128" cy="640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27584" y="609600"/>
            <a:ext cx="500608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 dirty="0"/>
              <a:t>ЧИСЛИТЕЛЬНОЕ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67000" y="609600"/>
            <a:ext cx="6477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i="1" dirty="0">
                <a:solidFill>
                  <a:schemeClr val="bg1"/>
                </a:solidFill>
              </a:rPr>
              <a:t>СКОЛЬКО? КОТОРЫЙ? </a:t>
            </a:r>
            <a:r>
              <a:rPr lang="ru-RU" altLang="ru-RU" sz="2400" b="1" i="1" dirty="0" err="1">
                <a:solidFill>
                  <a:schemeClr val="bg1"/>
                </a:solidFill>
              </a:rPr>
              <a:t>Обозн.ЧИСЛО</a:t>
            </a:r>
            <a:r>
              <a:rPr lang="ru-RU" altLang="ru-RU" sz="2400" b="1" i="1" dirty="0">
                <a:solidFill>
                  <a:schemeClr val="bg1"/>
                </a:solidFill>
              </a:rPr>
              <a:t>, КОЛИЧЕСТВО, ПОРЯДОК ПРИ СЧЕТЕ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362200" y="2140857"/>
            <a:ext cx="6781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i="1" dirty="0" smtClean="0">
                <a:solidFill>
                  <a:schemeClr val="bg1"/>
                </a:solidFill>
              </a:rPr>
              <a:t>КОЛИЧЕСТВЕННЫЕ </a:t>
            </a:r>
            <a:r>
              <a:rPr lang="ru-RU" altLang="ru-RU" sz="2400" b="1" i="1" dirty="0">
                <a:solidFill>
                  <a:schemeClr val="bg1"/>
                </a:solidFill>
              </a:rPr>
              <a:t>(цел., </a:t>
            </a:r>
            <a:r>
              <a:rPr lang="ru-RU" altLang="ru-RU" sz="2400" b="1" i="1" dirty="0" err="1">
                <a:solidFill>
                  <a:schemeClr val="bg1"/>
                </a:solidFill>
              </a:rPr>
              <a:t>дробн</a:t>
            </a:r>
            <a:r>
              <a:rPr lang="ru-RU" altLang="ru-RU" sz="2400" b="1" i="1" dirty="0">
                <a:solidFill>
                  <a:schemeClr val="bg1"/>
                </a:solidFill>
              </a:rPr>
              <a:t>., собир.), </a:t>
            </a:r>
            <a:r>
              <a:rPr lang="ru-RU" altLang="ru-RU" sz="2400" b="1" i="1" dirty="0" smtClean="0">
                <a:solidFill>
                  <a:schemeClr val="bg1"/>
                </a:solidFill>
              </a:rPr>
              <a:t>ПОРЯДКОВЫЕ. </a:t>
            </a:r>
            <a:endParaRPr lang="ru-RU" altLang="ru-RU" sz="2400" b="1" i="1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ru-RU" sz="2400" b="1" i="1" dirty="0">
                <a:solidFill>
                  <a:schemeClr val="bg1"/>
                </a:solidFill>
              </a:rPr>
              <a:t>ПРОСТЫЕ, </a:t>
            </a:r>
            <a:r>
              <a:rPr lang="ru-RU" altLang="ru-RU" sz="2400" b="1" i="1" dirty="0" smtClean="0">
                <a:solidFill>
                  <a:schemeClr val="bg1"/>
                </a:solidFill>
              </a:rPr>
              <a:t>СЛОЖНЫЕ, СОСТАВНЫЕ.</a:t>
            </a:r>
            <a:endParaRPr lang="ru-RU" altLang="ru-RU" sz="2400" b="1" i="1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ru-RU" sz="2400" b="1" i="1" dirty="0" smtClean="0">
                <a:solidFill>
                  <a:schemeClr val="bg1"/>
                </a:solidFill>
              </a:rPr>
              <a:t>Изменяются по ПАДЕЖАМ.</a:t>
            </a:r>
            <a:endParaRPr lang="ru-RU" altLang="ru-RU" sz="2400" b="1" i="1" dirty="0">
              <a:solidFill>
                <a:schemeClr val="bg1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514600" y="4953000"/>
            <a:ext cx="6881936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 dirty="0">
                <a:solidFill>
                  <a:schemeClr val="bg1"/>
                </a:solidFill>
                <a:cs typeface="Tahoma" pitchFamily="34" charset="0"/>
              </a:rPr>
              <a:t>—</a:t>
            </a:r>
            <a:r>
              <a:rPr lang="ru-RU" altLang="ru-RU" sz="3600" b="1" dirty="0">
                <a:solidFill>
                  <a:schemeClr val="bg1"/>
                </a:solidFill>
              </a:rPr>
              <a:t>  </a:t>
            </a:r>
            <a:r>
              <a:rPr lang="ru-RU" altLang="ru-RU" sz="3600" b="1" dirty="0">
                <a:solidFill>
                  <a:schemeClr val="bg1"/>
                </a:solidFill>
                <a:cs typeface="Tahoma" pitchFamily="34" charset="0"/>
              </a:rPr>
              <a:t>=</a:t>
            </a:r>
            <a:r>
              <a:rPr lang="ru-RU" altLang="ru-RU" sz="3600" b="1" dirty="0">
                <a:solidFill>
                  <a:schemeClr val="bg1"/>
                </a:solidFill>
              </a:rPr>
              <a:t>   - - - </a:t>
            </a:r>
            <a:r>
              <a:rPr lang="ru-RU" altLang="ru-RU" sz="3600" b="1" dirty="0" smtClean="0">
                <a:solidFill>
                  <a:schemeClr val="bg1"/>
                </a:solidFill>
              </a:rPr>
              <a:t> </a:t>
            </a:r>
            <a:r>
              <a:rPr lang="ru-RU" altLang="ru-RU" sz="3600" b="1" dirty="0" smtClean="0">
                <a:solidFill>
                  <a:schemeClr val="bg1"/>
                </a:solidFill>
                <a:cs typeface="Tahoma" pitchFamily="34" charset="0"/>
              </a:rPr>
              <a:t>~~~    </a:t>
            </a:r>
            <a:r>
              <a:rPr lang="ru-RU" altLang="ru-RU" sz="3600" b="1" dirty="0" smtClean="0">
                <a:solidFill>
                  <a:schemeClr val="bg1"/>
                </a:solidFill>
              </a:rPr>
              <a:t>_._._._</a:t>
            </a:r>
            <a:endParaRPr lang="ru-RU" altLang="ru-RU" sz="3600" b="1" dirty="0">
              <a:solidFill>
                <a:schemeClr val="bg1"/>
              </a:solidFill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1691680" y="1260928"/>
            <a:ext cx="769257" cy="2168071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1691680" y="3429000"/>
            <a:ext cx="670520" cy="7620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1691680" y="3505200"/>
            <a:ext cx="822920" cy="175260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413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199" grpId="0" animBg="1"/>
      <p:bldP spid="8197" grpId="0" animBg="1"/>
      <p:bldP spid="8195" grpId="0" animBg="1"/>
      <p:bldP spid="8194" grpId="0" autoUpdateAnimBg="0"/>
      <p:bldP spid="8196" grpId="0" autoUpdateAnimBg="0"/>
      <p:bldP spid="8198" grpId="0" autoUpdateAnimBg="0"/>
      <p:bldP spid="8200" grpId="0" autoUpdateAnimBg="0"/>
      <p:bldP spid="8202" grpId="0" animBg="1"/>
      <p:bldP spid="8203" grpId="0" animBg="1"/>
      <p:bldP spid="820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113</TotalTime>
  <Words>741</Words>
  <Application>Microsoft Office PowerPoint</Application>
  <PresentationFormat>Экран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Ясность</vt:lpstr>
      <vt:lpstr>Имя числительное как часть речи</vt:lpstr>
      <vt:lpstr>Цель урока:</vt:lpstr>
      <vt:lpstr> Определяем проблему урока</vt:lpstr>
      <vt:lpstr> Проверим</vt:lpstr>
      <vt:lpstr> Грамматическое значение имени числительного</vt:lpstr>
      <vt:lpstr>Для чего нужно числительное в речи?</vt:lpstr>
      <vt:lpstr> Морфологические признаки</vt:lpstr>
      <vt:lpstr> Синтаксическая роль</vt:lpstr>
      <vt:lpstr>Слайд 9</vt:lpstr>
      <vt:lpstr> Закрепление</vt:lpstr>
      <vt:lpstr>Это интересно! Прочитайте! Из истории числительных.</vt:lpstr>
      <vt:lpstr> Творческое задание</vt:lpstr>
      <vt:lpstr>Словарная работа.</vt:lpstr>
      <vt:lpstr>Фронтальный опрос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числительное как часть речи</dc:title>
  <dc:creator>DNA7 X86</dc:creator>
  <cp:lastModifiedBy>Пользователь</cp:lastModifiedBy>
  <cp:revision>14</cp:revision>
  <dcterms:created xsi:type="dcterms:W3CDTF">2014-02-02T09:09:38Z</dcterms:created>
  <dcterms:modified xsi:type="dcterms:W3CDTF">2022-04-02T17:52:01Z</dcterms:modified>
</cp:coreProperties>
</file>