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1" initials="1"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29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27.01.2017</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27.01.2017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27.01.2017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27.01.2017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8.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8.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8.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4.xml"/><Relationship Id="rId1" Type="http://schemas.openxmlformats.org/officeDocument/2006/relationships/tags" Target="../tags/tag6.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8.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4.xml"/><Relationship Id="rId1" Type="http://schemas.openxmlformats.org/officeDocument/2006/relationships/tags" Target="../tags/tag8.xml"/><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effectLst>
                  <a:outerShdw blurRad="38100" dist="38100" dir="2700000" algn="tl">
                    <a:srgbClr val="000000">
                      <a:alpha val="43137"/>
                    </a:srgbClr>
                  </a:outerShdw>
                </a:effectLst>
              </a:rPr>
              <a:t>Древняя Русь </a:t>
            </a:r>
            <a:br>
              <a:rPr lang="ru-RU" dirty="0" smtClean="0">
                <a:effectLst>
                  <a:outerShdw blurRad="38100" dist="38100" dir="2700000" algn="tl">
                    <a:srgbClr val="000000">
                      <a:alpha val="43137"/>
                    </a:srgbClr>
                  </a:outerShdw>
                </a:effectLst>
              </a:rPr>
            </a:br>
            <a:r>
              <a:rPr lang="ru-RU" dirty="0" smtClean="0">
                <a:effectLst>
                  <a:outerShdw blurRad="38100" dist="38100" dir="2700000" algn="tl">
                    <a:srgbClr val="000000">
                      <a:alpha val="43137"/>
                    </a:srgbClr>
                  </a:outerShdw>
                </a:effectLst>
              </a:rPr>
              <a:t>Глазами художников</a:t>
            </a:r>
            <a:endParaRPr lang="ru-RU" dirty="0">
              <a:effectLst>
                <a:outerShdw blurRad="38100" dist="38100" dir="2700000" algn="tl">
                  <a:srgbClr val="000000">
                    <a:alpha val="43137"/>
                  </a:srgbClr>
                </a:outerShdw>
              </a:effectLst>
            </a:endParaRPr>
          </a:p>
        </p:txBody>
      </p:sp>
    </p:spTree>
    <p:custDataLst>
      <p:tags r:id="rId1"/>
    </p:custDataLst>
  </p:cSld>
  <p:clrMapOvr>
    <a:masterClrMapping/>
  </p:clrMapOvr>
  <p:transition advTm="321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142852"/>
            <a:ext cx="7386662" cy="1214446"/>
          </a:xfrm>
        </p:spPr>
        <p:txBody>
          <a:bodyPr/>
          <a:lstStyle/>
          <a:p>
            <a:r>
              <a:rPr lang="ru-RU" sz="1800" b="1" dirty="0" smtClean="0"/>
              <a:t>Художник Всеволод Иванов — подлинная история Древней (Ведической) Руси (картины с описаниями)</a:t>
            </a:r>
            <a:br>
              <a:rPr lang="ru-RU" sz="1800" b="1" dirty="0" smtClean="0"/>
            </a:br>
            <a:endParaRPr lang="ru-RU" sz="1800" dirty="0"/>
          </a:p>
        </p:txBody>
      </p:sp>
      <p:sp>
        <p:nvSpPr>
          <p:cNvPr id="3" name="Текст 2"/>
          <p:cNvSpPr>
            <a:spLocks noGrp="1"/>
          </p:cNvSpPr>
          <p:nvPr>
            <p:ph type="body" idx="2"/>
          </p:nvPr>
        </p:nvSpPr>
        <p:spPr/>
        <p:txBody>
          <a:bodyPr/>
          <a:lstStyle/>
          <a:p>
            <a:r>
              <a:rPr lang="ru-RU" b="1" dirty="0" smtClean="0"/>
              <a:t>Всеволод Борисович Иванов</a:t>
            </a:r>
            <a:r>
              <a:rPr lang="ru-RU" dirty="0" smtClean="0"/>
              <a:t> — русский художник, родился 14 августа 1950 года в городе Беломорске. В 1978 г. — окончил тверское художественное училище по специальности художника-оформителя.</a:t>
            </a:r>
            <a:br>
              <a:rPr lang="ru-RU" dirty="0" smtClean="0"/>
            </a:br>
            <a:r>
              <a:rPr lang="ru-RU" dirty="0" smtClean="0"/>
              <a:t>До 1974 года участвовал в городских, областных и одной всесоюзной выставках самодеятельных художников. После 1978 года выставлялся по линии Союза Художников России.</a:t>
            </a:r>
            <a:endParaRPr lang="ru-RU" dirty="0"/>
          </a:p>
        </p:txBody>
      </p:sp>
      <p:pic>
        <p:nvPicPr>
          <p:cNvPr id="5" name="Содержимое 4" descr="сева.jpg"/>
          <p:cNvPicPr>
            <a:picLocks noGrp="1" noChangeAspect="1"/>
          </p:cNvPicPr>
          <p:nvPr>
            <p:ph sz="half" idx="1"/>
          </p:nvPr>
        </p:nvPicPr>
        <p:blipFill>
          <a:blip r:embed="rId3"/>
          <a:stretch>
            <a:fillRect/>
          </a:stretch>
        </p:blipFill>
        <p:spPr>
          <a:xfrm>
            <a:off x="4500562" y="1142984"/>
            <a:ext cx="3668327" cy="4891102"/>
          </a:xfrm>
        </p:spPr>
      </p:pic>
    </p:spTree>
    <p:custDataLst>
      <p:tags r:id="rId1"/>
    </p:custDataLst>
  </p:cSld>
  <p:clrMapOvr>
    <a:masterClrMapping/>
  </p:clrMapOvr>
  <p:transition advTm="3923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142852"/>
            <a:ext cx="6886596" cy="928694"/>
          </a:xfrm>
        </p:spPr>
        <p:txBody>
          <a:bodyPr>
            <a:normAutofit/>
          </a:bodyPr>
          <a:lstStyle/>
          <a:p>
            <a:r>
              <a:rPr lang="ru-RU" sz="2400" i="1" dirty="0" smtClean="0"/>
              <a:t>«Пленённый губитель русских. Удачная охота»</a:t>
            </a:r>
            <a:endParaRPr lang="ru-RU" sz="2400" dirty="0"/>
          </a:p>
        </p:txBody>
      </p:sp>
      <p:sp>
        <p:nvSpPr>
          <p:cNvPr id="6" name="Текст 5"/>
          <p:cNvSpPr>
            <a:spLocks noGrp="1"/>
          </p:cNvSpPr>
          <p:nvPr>
            <p:ph type="body" idx="2"/>
          </p:nvPr>
        </p:nvSpPr>
        <p:spPr>
          <a:xfrm>
            <a:off x="357158" y="1214422"/>
            <a:ext cx="2786082" cy="5033978"/>
          </a:xfrm>
        </p:spPr>
        <p:txBody>
          <a:bodyPr/>
          <a:lstStyle/>
          <a:p>
            <a:r>
              <a:rPr lang="ru-RU" dirty="0" smtClean="0"/>
              <a:t>По улицам легендарного города </a:t>
            </a:r>
            <a:r>
              <a:rPr lang="ru-RU" dirty="0" err="1" smtClean="0"/>
              <a:t>Словенска</a:t>
            </a:r>
            <a:r>
              <a:rPr lang="ru-RU" dirty="0" smtClean="0"/>
              <a:t> движется толпа людей. Народ в ликовании: охотникам удалось все-таки пленить Змея Горыныча. Долго чудище издевалось и причиняло всяческие напасти </a:t>
            </a:r>
            <a:r>
              <a:rPr lang="ru-RU" dirty="0" err="1" smtClean="0"/>
              <a:t>русичам</a:t>
            </a:r>
            <a:r>
              <a:rPr lang="ru-RU" dirty="0" smtClean="0"/>
              <a:t>. Наконец змей устал и как утомлённый разбойник заснул в пещере.</a:t>
            </a:r>
          </a:p>
          <a:p>
            <a:r>
              <a:rPr lang="ru-RU" dirty="0" smtClean="0"/>
              <a:t>Воспользовавшись удобным моментом, </a:t>
            </a:r>
            <a:r>
              <a:rPr lang="ru-RU" dirty="0" err="1" smtClean="0"/>
              <a:t>словяне</a:t>
            </a:r>
            <a:r>
              <a:rPr lang="ru-RU" dirty="0" smtClean="0"/>
              <a:t> сумели «добыть» страшного зверя. Они заковали змея в колодки и железа и в клетке повезли его на княжеское подворье. Теперь Горыныч из лютого врага превратится в забавное посмешище по праздникам.</a:t>
            </a:r>
          </a:p>
          <a:p>
            <a:r>
              <a:rPr lang="ru-RU" dirty="0" smtClean="0"/>
              <a:t> </a:t>
            </a:r>
          </a:p>
          <a:p>
            <a:endParaRPr lang="ru-RU" dirty="0"/>
          </a:p>
        </p:txBody>
      </p:sp>
      <p:pic>
        <p:nvPicPr>
          <p:cNvPr id="4" name="Содержимое 3" descr="иван.jpg"/>
          <p:cNvPicPr>
            <a:picLocks noGrp="1" noChangeAspect="1"/>
          </p:cNvPicPr>
          <p:nvPr>
            <p:ph sz="half" idx="1"/>
          </p:nvPr>
        </p:nvPicPr>
        <p:blipFill>
          <a:blip r:embed="rId3"/>
          <a:stretch>
            <a:fillRect/>
          </a:stretch>
        </p:blipFill>
        <p:spPr>
          <a:xfrm>
            <a:off x="3143240" y="1500174"/>
            <a:ext cx="5845481" cy="4395802"/>
          </a:xfrm>
        </p:spPr>
      </p:pic>
    </p:spTree>
    <p:custDataLst>
      <p:tags r:id="rId1"/>
    </p:custDataLst>
  </p:cSld>
  <p:clrMapOvr>
    <a:masterClrMapping/>
  </p:clrMapOvr>
  <p:transition advTm="424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0" fill="hold"/>
                                        <p:tgtEl>
                                          <p:spTgt spid="4"/>
                                        </p:tgtEl>
                                        <p:attrNameLst>
                                          <p:attrName>ppt_x</p:attrName>
                                        </p:attrNameLst>
                                      </p:cBhvr>
                                      <p:tavLst>
                                        <p:tav tm="0">
                                          <p:val>
                                            <p:strVal val="#ppt_x"/>
                                          </p:val>
                                        </p:tav>
                                        <p:tav tm="100000">
                                          <p:val>
                                            <p:strVal val="#ppt_x"/>
                                          </p:val>
                                        </p:tav>
                                      </p:tavLst>
                                    </p:anim>
                                    <p:anim calcmode="lin" valueType="num">
                                      <p:cBhvr additive="base">
                                        <p:cTn id="20"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7529538" cy="771508"/>
          </a:xfrm>
        </p:spPr>
        <p:txBody>
          <a:bodyPr/>
          <a:lstStyle/>
          <a:p>
            <a:r>
              <a:rPr lang="ru-RU" sz="2000" i="1" dirty="0" smtClean="0"/>
              <a:t>«Изгнание или Вторгшийся во владения»</a:t>
            </a:r>
            <a:endParaRPr lang="ru-RU" sz="2000" dirty="0"/>
          </a:p>
        </p:txBody>
      </p:sp>
      <p:sp>
        <p:nvSpPr>
          <p:cNvPr id="3" name="Текст 2"/>
          <p:cNvSpPr>
            <a:spLocks noGrp="1"/>
          </p:cNvSpPr>
          <p:nvPr>
            <p:ph type="body" idx="2"/>
          </p:nvPr>
        </p:nvSpPr>
        <p:spPr/>
        <p:txBody>
          <a:bodyPr/>
          <a:lstStyle/>
          <a:p>
            <a:r>
              <a:rPr lang="ru-RU" dirty="0" smtClean="0"/>
              <a:t>Снежный человек выбежал из своей пещеры, чтобы напугать слишком назойливого дровосека. Крестьянин осмелился рубить лес у самой пещеры, нарушив тем самым жизненные интересы его обитателей. Великан схватил несколько еловых веток, чтобы отхлестать наглого смельчака. Но крестьянин так погоняет своего коня, что устраивать «крутую» погоню великан не будет. Достаточно того, что смельчак напуган. В следующий раз он будет заготавливать дрова в другом месте.</a:t>
            </a:r>
            <a:endParaRPr lang="ru-RU" dirty="0"/>
          </a:p>
        </p:txBody>
      </p:sp>
      <p:pic>
        <p:nvPicPr>
          <p:cNvPr id="5" name="Содержимое 4" descr="ваня1.jpg"/>
          <p:cNvPicPr>
            <a:picLocks noGrp="1" noChangeAspect="1"/>
          </p:cNvPicPr>
          <p:nvPr>
            <p:ph sz="half" idx="1"/>
          </p:nvPr>
        </p:nvPicPr>
        <p:blipFill>
          <a:blip r:embed="rId3" cstate="email"/>
          <a:stretch>
            <a:fillRect/>
          </a:stretch>
        </p:blipFill>
        <p:spPr>
          <a:xfrm>
            <a:off x="3575050" y="2043497"/>
            <a:ext cx="5111750" cy="3837806"/>
          </a:xfrm>
          <a:prstGeom prst="rect">
            <a:avLst/>
          </a:prstGeom>
          <a:ln>
            <a:noFill/>
          </a:ln>
          <a:effectLst>
            <a:softEdge rad="112500"/>
          </a:effectLst>
        </p:spPr>
      </p:pic>
    </p:spTree>
    <p:custDataLst>
      <p:tags r:id="rId1"/>
    </p:custDataLst>
  </p:cSld>
  <p:clrMapOvr>
    <a:masterClrMapping/>
  </p:clrMapOvr>
  <p:transition advTm="3698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p:cTn id="2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0"/>
            <a:ext cx="7458100" cy="1428736"/>
          </a:xfrm>
        </p:spPr>
        <p:txBody>
          <a:bodyPr/>
          <a:lstStyle/>
          <a:p>
            <a:r>
              <a:rPr lang="ru-RU" b="1" dirty="0" smtClean="0"/>
              <a:t>Борис Михайлович Ольшанский</a:t>
            </a:r>
            <a:endParaRPr lang="ru-RU" dirty="0"/>
          </a:p>
        </p:txBody>
      </p:sp>
      <p:sp>
        <p:nvSpPr>
          <p:cNvPr id="3" name="Текст 2"/>
          <p:cNvSpPr>
            <a:spLocks noGrp="1"/>
          </p:cNvSpPr>
          <p:nvPr>
            <p:ph type="body" idx="2"/>
          </p:nvPr>
        </p:nvSpPr>
        <p:spPr/>
        <p:txBody>
          <a:bodyPr>
            <a:normAutofit lnSpcReduction="10000"/>
          </a:bodyPr>
          <a:lstStyle/>
          <a:p>
            <a:r>
              <a:rPr lang="ru-RU" dirty="0" smtClean="0"/>
              <a:t>Воспеватель своего родного края и всей родины и замечательный русский художник, Борис Михайлович Ольшанский, родился 25 февраля 1956 года, в Тамбове. Его родители – Михаил </a:t>
            </a:r>
            <a:r>
              <a:rPr lang="ru-RU" dirty="0" err="1" smtClean="0"/>
              <a:t>Федулович</a:t>
            </a:r>
            <a:r>
              <a:rPr lang="ru-RU" dirty="0" smtClean="0"/>
              <a:t> и Варвара Сергеевна – потомки зажиточных крестьян, которые испокон веков проживали в Тамбовской губернии. Любовь к крестьянским обычаям и труду проявилась еще в детстве: будущий художник очень интересовался своим родом и историей родного края и собрал внушительное количество информации. Он тренировался в рисунке и живописи, рисуя с натуры или по памяти, однако чувствовал потребность в художественном образовании.</a:t>
            </a:r>
            <a:endParaRPr lang="ru-RU" dirty="0"/>
          </a:p>
        </p:txBody>
      </p:sp>
      <p:pic>
        <p:nvPicPr>
          <p:cNvPr id="5" name="Содержимое 4" descr="ваня.jpg"/>
          <p:cNvPicPr>
            <a:picLocks noGrp="1" noChangeAspect="1"/>
          </p:cNvPicPr>
          <p:nvPr>
            <p:ph sz="half" idx="1"/>
          </p:nvPr>
        </p:nvPicPr>
        <p:blipFill>
          <a:blip r:embed="rId3"/>
          <a:stretch>
            <a:fillRect/>
          </a:stretch>
        </p:blipFill>
        <p:spPr>
          <a:xfrm>
            <a:off x="4429124" y="1500174"/>
            <a:ext cx="3656257" cy="4857784"/>
          </a:xfrm>
          <a:prstGeom prst="rect">
            <a:avLst/>
          </a:prstGeom>
          <a:ln>
            <a:noFill/>
          </a:ln>
          <a:effectLst>
            <a:softEdge rad="112500"/>
          </a:effectLst>
        </p:spPr>
      </p:pic>
    </p:spTree>
    <p:custDataLst>
      <p:tags r:id="rId1"/>
    </p:custDataLst>
  </p:cSld>
  <p:clrMapOvr>
    <a:masterClrMapping/>
  </p:clrMapOvr>
  <p:transition advTm="4715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8" presetClass="entr" presetSubtype="0" accel="50000" fill="hold" nodeType="clickEffect">
                                  <p:stCondLst>
                                    <p:cond delay="0"/>
                                  </p:stCondLst>
                                  <p:iterate type="lt">
                                    <p:tmPct val="50000"/>
                                  </p:iterate>
                                  <p:childTnLst>
                                    <p:set>
                                      <p:cBhvr>
                                        <p:cTn id="11" dur="1" fill="hold">
                                          <p:stCondLst>
                                            <p:cond delay="0"/>
                                          </p:stCondLst>
                                        </p:cTn>
                                        <p:tgtEl>
                                          <p:spTgt spid="5"/>
                                        </p:tgtEl>
                                        <p:attrNameLst>
                                          <p:attrName>style.visibility</p:attrName>
                                        </p:attrNameLst>
                                      </p:cBhvr>
                                      <p:to>
                                        <p:strVal val="visible"/>
                                      </p:to>
                                    </p:set>
                                    <p:set>
                                      <p:cBhvr>
                                        <p:cTn id="12" dur="455" fill="hold">
                                          <p:stCondLst>
                                            <p:cond delay="0"/>
                                          </p:stCondLst>
                                        </p:cTn>
                                        <p:tgtEl>
                                          <p:spTgt spid="5"/>
                                        </p:tgtEl>
                                        <p:attrNameLst>
                                          <p:attrName>style.rotation</p:attrName>
                                        </p:attrNameLst>
                                      </p:cBhvr>
                                      <p:to>
                                        <p:strVal val="-45.0"/>
                                      </p:to>
                                    </p:set>
                                    <p:anim calcmode="lin" valueType="num">
                                      <p:cBhvr>
                                        <p:cTn id="13"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928694"/>
          </a:xfrm>
        </p:spPr>
        <p:txBody>
          <a:bodyPr>
            <a:normAutofit fontScale="90000"/>
          </a:bodyPr>
          <a:lstStyle/>
          <a:p>
            <a:r>
              <a:rPr lang="ru-RU" sz="2800" i="1" dirty="0" smtClean="0"/>
              <a:t>Картины Бориса Ольшанского</a:t>
            </a:r>
            <a:br>
              <a:rPr lang="ru-RU" sz="2800" i="1" dirty="0" smtClean="0"/>
            </a:br>
            <a:r>
              <a:rPr lang="ru-RU" sz="2800" i="1" dirty="0" smtClean="0"/>
              <a:t>из русских сказок, былин, преданий</a:t>
            </a:r>
            <a:br>
              <a:rPr lang="ru-RU" sz="2800" i="1" dirty="0" smtClean="0"/>
            </a:br>
            <a:r>
              <a:rPr lang="ru-RU" sz="2800" i="1" dirty="0" smtClean="0"/>
              <a:t> </a:t>
            </a:r>
            <a:endParaRPr lang="ru-RU" sz="2800" i="1" dirty="0"/>
          </a:p>
        </p:txBody>
      </p:sp>
      <p:pic>
        <p:nvPicPr>
          <p:cNvPr id="5" name="Содержимое 4" descr="ваня3.jpg"/>
          <p:cNvPicPr>
            <a:picLocks noGrp="1" noChangeAspect="1"/>
          </p:cNvPicPr>
          <p:nvPr>
            <p:ph sz="half" idx="1"/>
          </p:nvPr>
        </p:nvPicPr>
        <p:blipFill>
          <a:blip r:embed="rId3" cstate="email"/>
          <a:stretch>
            <a:fillRect/>
          </a:stretch>
        </p:blipFill>
        <p:spPr>
          <a:xfrm>
            <a:off x="142844" y="642918"/>
            <a:ext cx="4667250" cy="3500462"/>
          </a:xfrm>
          <a:prstGeom prst="rect">
            <a:avLst/>
          </a:prstGeom>
          <a:ln>
            <a:noFill/>
          </a:ln>
          <a:effectLst>
            <a:softEdge rad="112500"/>
          </a:effectLst>
        </p:spPr>
      </p:pic>
      <p:pic>
        <p:nvPicPr>
          <p:cNvPr id="6" name="Содержимое 5" descr="ваня4.jpg"/>
          <p:cNvPicPr>
            <a:picLocks noGrp="1" noChangeAspect="1"/>
          </p:cNvPicPr>
          <p:nvPr>
            <p:ph sz="half" idx="2"/>
          </p:nvPr>
        </p:nvPicPr>
        <p:blipFill>
          <a:blip r:embed="rId4" cstate="email"/>
          <a:stretch>
            <a:fillRect/>
          </a:stretch>
        </p:blipFill>
        <p:spPr>
          <a:xfrm>
            <a:off x="4714876" y="642918"/>
            <a:ext cx="4296500" cy="4719640"/>
          </a:xfrm>
          <a:prstGeom prst="rect">
            <a:avLst/>
          </a:prstGeom>
          <a:ln>
            <a:noFill/>
          </a:ln>
          <a:effectLst>
            <a:softEdge rad="112500"/>
          </a:effectLst>
        </p:spPr>
      </p:pic>
      <p:pic>
        <p:nvPicPr>
          <p:cNvPr id="8" name="Рисунок 7" descr="ваня5.jpg"/>
          <p:cNvPicPr>
            <a:picLocks noChangeAspect="1"/>
          </p:cNvPicPr>
          <p:nvPr/>
        </p:nvPicPr>
        <p:blipFill>
          <a:blip r:embed="rId5" cstate="email"/>
          <a:stretch>
            <a:fillRect/>
          </a:stretch>
        </p:blipFill>
        <p:spPr>
          <a:xfrm>
            <a:off x="1000100" y="3663655"/>
            <a:ext cx="4429134" cy="3194345"/>
          </a:xfrm>
          <a:prstGeom prst="rect">
            <a:avLst/>
          </a:prstGeom>
          <a:ln>
            <a:noFill/>
          </a:ln>
          <a:effectLst>
            <a:softEdge rad="112500"/>
          </a:effectLst>
        </p:spPr>
      </p:pic>
    </p:spTree>
    <p:custDataLst>
      <p:tags r:id="rId1"/>
    </p:custDataLst>
  </p:cSld>
  <p:clrMapOvr>
    <a:masterClrMapping/>
  </p:clrMapOvr>
  <p:transition advTm="1904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ppt_x</p:attrName>
                                        </p:attrNameLst>
                                      </p:cBhvr>
                                      <p:tavLst>
                                        <p:tav tm="0">
                                          <p:val>
                                            <p:strVal val="#ppt_x-.2"/>
                                          </p:val>
                                        </p:tav>
                                        <p:tav tm="100000">
                                          <p:val>
                                            <p:strVal val="#ppt_x"/>
                                          </p:val>
                                        </p:tav>
                                      </p:tavLst>
                                    </p:anim>
                                    <p:anim calcmode="lin" valueType="num">
                                      <p:cBhvr>
                                        <p:cTn id="1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9" dur="1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1000" fill="hold"/>
                                        <p:tgtEl>
                                          <p:spTgt spid="8"/>
                                        </p:tgtEl>
                                        <p:attrNameLst>
                                          <p:attrName>ppt_w</p:attrName>
                                        </p:attrNameLst>
                                      </p:cBhvr>
                                      <p:tavLst>
                                        <p:tav tm="0">
                                          <p:val>
                                            <p:strVal val="#ppt_w+.3"/>
                                          </p:val>
                                        </p:tav>
                                        <p:tav tm="100000">
                                          <p:val>
                                            <p:strVal val="#ppt_w"/>
                                          </p:val>
                                        </p:tav>
                                      </p:tavLst>
                                    </p:anim>
                                    <p:anim calcmode="lin" valueType="num">
                                      <p:cBhvr>
                                        <p:cTn id="25" dur="1000" fill="hold"/>
                                        <p:tgtEl>
                                          <p:spTgt spid="8"/>
                                        </p:tgtEl>
                                        <p:attrNameLst>
                                          <p:attrName>ppt_h</p:attrName>
                                        </p:attrNameLst>
                                      </p:cBhvr>
                                      <p:tavLst>
                                        <p:tav tm="0">
                                          <p:val>
                                            <p:strVal val="#ppt_h"/>
                                          </p:val>
                                        </p:tav>
                                        <p:tav tm="100000">
                                          <p:val>
                                            <p:strVal val="#ppt_h"/>
                                          </p:val>
                                        </p:tav>
                                      </p:tavLst>
                                    </p:anim>
                                    <p:animEffect transition="in" filter="fade">
                                      <p:cBhvr>
                                        <p:cTn id="2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357166"/>
            <a:ext cx="6743720" cy="1319236"/>
          </a:xfrm>
        </p:spPr>
        <p:txBody>
          <a:bodyPr/>
          <a:lstStyle/>
          <a:p>
            <a:r>
              <a:rPr lang="ru-RU" sz="2000" b="1" i="1" dirty="0" smtClean="0"/>
              <a:t>Андрей </a:t>
            </a:r>
            <a:r>
              <a:rPr lang="ru-RU" sz="2000" b="1" i="1" dirty="0" err="1" smtClean="0"/>
              <a:t>Клименко</a:t>
            </a:r>
            <a:r>
              <a:rPr lang="ru-RU" sz="2000" b="1" i="1" dirty="0" smtClean="0"/>
              <a:t> </a:t>
            </a:r>
            <a:r>
              <a:rPr lang="ru-RU" sz="2000" i="1" dirty="0" smtClean="0"/>
              <a:t> </a:t>
            </a:r>
            <a:r>
              <a:rPr lang="ru-RU" dirty="0" smtClean="0"/>
              <a:t/>
            </a:r>
            <a:br>
              <a:rPr lang="ru-RU" dirty="0" smtClean="0"/>
            </a:br>
            <a:endParaRPr lang="ru-RU" dirty="0"/>
          </a:p>
        </p:txBody>
      </p:sp>
      <p:sp>
        <p:nvSpPr>
          <p:cNvPr id="3" name="Текст 2"/>
          <p:cNvSpPr>
            <a:spLocks noGrp="1"/>
          </p:cNvSpPr>
          <p:nvPr>
            <p:ph type="body" idx="2"/>
          </p:nvPr>
        </p:nvSpPr>
        <p:spPr/>
        <p:txBody>
          <a:bodyPr>
            <a:normAutofit fontScale="92500" lnSpcReduction="10000"/>
          </a:bodyPr>
          <a:lstStyle/>
          <a:p>
            <a:r>
              <a:rPr lang="ru-RU" dirty="0" smtClean="0"/>
              <a:t>Родился 12 июня 1956 года в Луганской области, поселке Щетово. Живописи обучался в Московском институте имени Сурикова. Первая персональная выставка его картин под названием "Образы славяно-русского и скифского эпоса" прошла в 1990 году. Затем последовали и многие другие выставки. Кроме того, Андрей </a:t>
            </a:r>
            <a:r>
              <a:rPr lang="ru-RU" dirty="0" err="1" smtClean="0"/>
              <a:t>Клименко</a:t>
            </a:r>
            <a:r>
              <a:rPr lang="ru-RU" dirty="0" smtClean="0"/>
              <a:t> выпустил два альбома совместно с другими художниками под названиями: "Деяния небожителей" и "Зачарованная Русь".</a:t>
            </a:r>
          </a:p>
          <a:p>
            <a:r>
              <a:rPr lang="ru-RU" dirty="0" smtClean="0"/>
              <a:t>Древняя Русь в картинах Андрея </a:t>
            </a:r>
            <a:r>
              <a:rPr lang="ru-RU" dirty="0" err="1" smtClean="0"/>
              <a:t>Клименко</a:t>
            </a:r>
            <a:r>
              <a:rPr lang="ru-RU" dirty="0" smtClean="0"/>
              <a:t> предстаёт в прекрасных образах. Его работы всегда эмоциональны и содержат в себе необоримую любовь к Родине, любовь к русской старине, былинам, сказаниям и верованиям.</a:t>
            </a:r>
          </a:p>
          <a:p>
            <a:r>
              <a:rPr lang="ru-RU" dirty="0" smtClean="0"/>
              <a:t> </a:t>
            </a:r>
          </a:p>
          <a:p>
            <a:endParaRPr lang="ru-RU" dirty="0"/>
          </a:p>
        </p:txBody>
      </p:sp>
      <p:pic>
        <p:nvPicPr>
          <p:cNvPr id="5" name="Содержимое 4" descr="ваня 1.jpg"/>
          <p:cNvPicPr>
            <a:picLocks noGrp="1" noChangeAspect="1"/>
          </p:cNvPicPr>
          <p:nvPr>
            <p:ph sz="half" idx="1"/>
          </p:nvPr>
        </p:nvPicPr>
        <p:blipFill>
          <a:blip r:embed="rId3" cstate="email"/>
          <a:stretch>
            <a:fillRect/>
          </a:stretch>
        </p:blipFill>
        <p:spPr>
          <a:xfrm>
            <a:off x="3650635" y="1571612"/>
            <a:ext cx="4960579" cy="4676788"/>
          </a:xfrm>
          <a:prstGeom prst="rect">
            <a:avLst/>
          </a:prstGeom>
          <a:ln>
            <a:noFill/>
          </a:ln>
          <a:effectLst>
            <a:softEdge rad="112500"/>
          </a:effectLst>
        </p:spPr>
      </p:pic>
    </p:spTree>
    <p:custDataLst>
      <p:tags r:id="rId1"/>
    </p:custDataLst>
  </p:cSld>
  <p:clrMapOvr>
    <a:masterClrMapping/>
  </p:clrMapOvr>
  <p:transition advTm="5198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8"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1" end="1"/>
                                            </p:txEl>
                                          </p:spTgt>
                                        </p:tgtEl>
                                        <p:attrNameLst>
                                          <p:attrName>fill.type</p:attrName>
                                        </p:attrNameLst>
                                      </p:cBhvr>
                                      <p:to>
                                        <p:strVal val="solid"/>
                                      </p:to>
                                    </p:set>
                                  </p:childTnLst>
                                </p:cTn>
                              </p:par>
                              <p:par>
                                <p:cTn id="31" presetID="27" presetClass="entr" presetSubtype="0" fill="hold" nodeType="withEffect">
                                  <p:stCondLst>
                                    <p:cond delay="0"/>
                                  </p:stCondLst>
                                  <p:iterate type="lt">
                                    <p:tmPct val="50000"/>
                                  </p:iterate>
                                  <p:childTnLst>
                                    <p:set>
                                      <p:cBhvr>
                                        <p:cTn id="32"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33"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35" dur="80"/>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785818"/>
          </a:xfrm>
        </p:spPr>
        <p:txBody>
          <a:bodyPr>
            <a:normAutofit/>
          </a:bodyPr>
          <a:lstStyle/>
          <a:p>
            <a:r>
              <a:rPr lang="ru-RU" sz="3600" dirty="0" smtClean="0"/>
              <a:t>Картины художника </a:t>
            </a:r>
            <a:r>
              <a:rPr lang="ru-RU" sz="3600" dirty="0" err="1" smtClean="0"/>
              <a:t>славяниста</a:t>
            </a:r>
            <a:endParaRPr lang="ru-RU" sz="3600" dirty="0"/>
          </a:p>
        </p:txBody>
      </p:sp>
      <p:pic>
        <p:nvPicPr>
          <p:cNvPr id="5" name="Содержимое 4" descr="ваня 2.jpg"/>
          <p:cNvPicPr>
            <a:picLocks noGrp="1" noChangeAspect="1"/>
          </p:cNvPicPr>
          <p:nvPr>
            <p:ph sz="half" idx="1"/>
          </p:nvPr>
        </p:nvPicPr>
        <p:blipFill>
          <a:blip r:embed="rId3" cstate="email"/>
          <a:stretch>
            <a:fillRect/>
          </a:stretch>
        </p:blipFill>
        <p:spPr>
          <a:xfrm>
            <a:off x="0" y="1214422"/>
            <a:ext cx="2429761" cy="4791078"/>
          </a:xfrm>
          <a:prstGeom prst="rect">
            <a:avLst/>
          </a:prstGeom>
          <a:ln>
            <a:noFill/>
          </a:ln>
          <a:effectLst>
            <a:softEdge rad="112500"/>
          </a:effectLst>
        </p:spPr>
      </p:pic>
      <p:pic>
        <p:nvPicPr>
          <p:cNvPr id="6" name="Содержимое 5" descr="ваня 3.jpg"/>
          <p:cNvPicPr>
            <a:picLocks noGrp="1" noChangeAspect="1"/>
          </p:cNvPicPr>
          <p:nvPr>
            <p:ph sz="half" idx="2"/>
          </p:nvPr>
        </p:nvPicPr>
        <p:blipFill>
          <a:blip r:embed="rId4" cstate="email"/>
          <a:stretch>
            <a:fillRect/>
          </a:stretch>
        </p:blipFill>
        <p:spPr>
          <a:xfrm>
            <a:off x="2714612" y="1214422"/>
            <a:ext cx="2628248" cy="4791078"/>
          </a:xfrm>
          <a:prstGeom prst="rect">
            <a:avLst/>
          </a:prstGeom>
          <a:ln>
            <a:noFill/>
          </a:ln>
          <a:effectLst>
            <a:softEdge rad="112500"/>
          </a:effectLst>
        </p:spPr>
      </p:pic>
      <p:pic>
        <p:nvPicPr>
          <p:cNvPr id="7" name="Рисунок 6" descr="ваня 4.jpg"/>
          <p:cNvPicPr>
            <a:picLocks noChangeAspect="1"/>
          </p:cNvPicPr>
          <p:nvPr/>
        </p:nvPicPr>
        <p:blipFill>
          <a:blip r:embed="rId5" cstate="email"/>
          <a:stretch>
            <a:fillRect/>
          </a:stretch>
        </p:blipFill>
        <p:spPr>
          <a:xfrm>
            <a:off x="5572132" y="1042336"/>
            <a:ext cx="3143272" cy="5201632"/>
          </a:xfrm>
          <a:prstGeom prst="rect">
            <a:avLst/>
          </a:prstGeom>
          <a:ln>
            <a:noFill/>
          </a:ln>
          <a:effectLst>
            <a:softEdge rad="112500"/>
          </a:effectLst>
        </p:spPr>
      </p:pic>
      <p:sp>
        <p:nvSpPr>
          <p:cNvPr id="8" name="TextBox 7"/>
          <p:cNvSpPr txBox="1"/>
          <p:nvPr/>
        </p:nvSpPr>
        <p:spPr>
          <a:xfrm>
            <a:off x="214282" y="6143644"/>
            <a:ext cx="2357454" cy="369332"/>
          </a:xfrm>
          <a:prstGeom prst="rect">
            <a:avLst/>
          </a:prstGeom>
          <a:noFill/>
        </p:spPr>
        <p:txBody>
          <a:bodyPr wrap="square" rtlCol="0">
            <a:spAutoFit/>
          </a:bodyPr>
          <a:lstStyle/>
          <a:p>
            <a:r>
              <a:rPr lang="ru-RU" dirty="0" smtClean="0"/>
              <a:t>Царица ночи</a:t>
            </a:r>
            <a:endParaRPr lang="ru-RU" dirty="0"/>
          </a:p>
        </p:txBody>
      </p:sp>
      <p:sp>
        <p:nvSpPr>
          <p:cNvPr id="10" name="TextBox 9"/>
          <p:cNvSpPr txBox="1"/>
          <p:nvPr/>
        </p:nvSpPr>
        <p:spPr>
          <a:xfrm>
            <a:off x="2643174" y="6143644"/>
            <a:ext cx="2571768" cy="369332"/>
          </a:xfrm>
          <a:prstGeom prst="rect">
            <a:avLst/>
          </a:prstGeom>
          <a:noFill/>
        </p:spPr>
        <p:txBody>
          <a:bodyPr wrap="square" rtlCol="0">
            <a:spAutoFit/>
          </a:bodyPr>
          <a:lstStyle/>
          <a:p>
            <a:r>
              <a:rPr lang="ru-RU" dirty="0" smtClean="0"/>
              <a:t>Хранители </a:t>
            </a:r>
            <a:r>
              <a:rPr lang="ru-RU" dirty="0" err="1" smtClean="0"/>
              <a:t>кощун</a:t>
            </a:r>
            <a:endParaRPr lang="ru-RU" dirty="0"/>
          </a:p>
        </p:txBody>
      </p:sp>
      <p:sp>
        <p:nvSpPr>
          <p:cNvPr id="11" name="TextBox 10"/>
          <p:cNvSpPr txBox="1"/>
          <p:nvPr/>
        </p:nvSpPr>
        <p:spPr>
          <a:xfrm>
            <a:off x="5857884" y="6286520"/>
            <a:ext cx="2786082" cy="369332"/>
          </a:xfrm>
          <a:prstGeom prst="rect">
            <a:avLst/>
          </a:prstGeom>
          <a:noFill/>
        </p:spPr>
        <p:txBody>
          <a:bodyPr wrap="square" rtlCol="0">
            <a:spAutoFit/>
          </a:bodyPr>
          <a:lstStyle/>
          <a:p>
            <a:r>
              <a:rPr lang="ru-RU" dirty="0" smtClean="0"/>
              <a:t>Третий скок</a:t>
            </a:r>
            <a:endParaRPr lang="ru-RU" dirty="0"/>
          </a:p>
        </p:txBody>
      </p:sp>
    </p:spTree>
    <p:custDataLst>
      <p:tags r:id="rId1"/>
    </p:custDataLst>
  </p:cSld>
  <p:clrMapOvr>
    <a:masterClrMapping/>
  </p:clrMapOvr>
  <p:transition advTm="2201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iterate type="lt">
                                    <p:tmPct val="5000"/>
                                  </p:iterate>
                                  <p:childTnLst>
                                    <p:set>
                                      <p:cBhvr>
                                        <p:cTn id="15" dur="1" fill="hold">
                                          <p:stCondLst>
                                            <p:cond delay="0"/>
                                          </p:stCondLst>
                                        </p:cTn>
                                        <p:tgtEl>
                                          <p:spTgt spid="5"/>
                                        </p:tgtEl>
                                        <p:attrNameLst>
                                          <p:attrName>style.visibility</p:attrName>
                                        </p:attrNameLst>
                                      </p:cBhvr>
                                      <p:to>
                                        <p:strVal val="visible"/>
                                      </p:to>
                                    </p:set>
                                    <p:anim calcmode="lin" valueType="num">
                                      <p:cBhvr>
                                        <p:cTn id="16" dur="1000" fill="hold"/>
                                        <p:tgtEl>
                                          <p:spTgt spid="5"/>
                                        </p:tgtEl>
                                        <p:attrNameLst>
                                          <p:attrName>ppt_w</p:attrName>
                                        </p:attrNameLst>
                                      </p:cBhvr>
                                      <p:tavLst>
                                        <p:tav tm="0">
                                          <p:val>
                                            <p:fltVal val="0"/>
                                          </p:val>
                                        </p:tav>
                                        <p:tav tm="100000">
                                          <p:val>
                                            <p:strVal val="#ppt_w"/>
                                          </p:val>
                                        </p:tav>
                                      </p:tavLst>
                                    </p:anim>
                                    <p:anim calcmode="lin" valueType="num">
                                      <p:cBhvr>
                                        <p:cTn id="17" dur="1000" fill="hold"/>
                                        <p:tgtEl>
                                          <p:spTgt spid="5"/>
                                        </p:tgtEl>
                                        <p:attrNameLst>
                                          <p:attrName>ppt_h</p:attrName>
                                        </p:attrNameLst>
                                      </p:cBhvr>
                                      <p:tavLst>
                                        <p:tav tm="0">
                                          <p:val>
                                            <p:fltVal val="0"/>
                                          </p:val>
                                        </p:tav>
                                        <p:tav tm="100000">
                                          <p:val>
                                            <p:strVal val="#ppt_h"/>
                                          </p:val>
                                        </p:tav>
                                      </p:tavLst>
                                    </p:anim>
                                    <p:anim calcmode="lin" valueType="num">
                                      <p:cBhvr>
                                        <p:cTn id="18" dur="1000" fill="hold"/>
                                        <p:tgtEl>
                                          <p:spTgt spid="5"/>
                                        </p:tgtEl>
                                        <p:attrNameLst>
                                          <p:attrName>style.rotation</p:attrName>
                                        </p:attrNameLst>
                                      </p:cBhvr>
                                      <p:tavLst>
                                        <p:tav tm="0">
                                          <p:val>
                                            <p:fltVal val="90"/>
                                          </p:val>
                                        </p:tav>
                                        <p:tav tm="100000">
                                          <p:val>
                                            <p:fltVal val="0"/>
                                          </p:val>
                                        </p:tav>
                                      </p:tavLst>
                                    </p:anim>
                                    <p:animEffect transition="in" filter="fade">
                                      <p:cBhvr>
                                        <p:cTn id="19" dur="1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8"/>
                                        </p:tgtEl>
                                        <p:attrNameLst>
                                          <p:attrName>style.visibility</p:attrName>
                                        </p:attrNameLst>
                                      </p:cBhvr>
                                      <p:to>
                                        <p:strVal val="visible"/>
                                      </p:to>
                                    </p:set>
                                    <p:anim calcmode="discrete" valueType="clr">
                                      <p:cBhvr override="childStyle">
                                        <p:cTn id="2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8"/>
                                        </p:tgtEl>
                                        <p:attrNameLst>
                                          <p:attrName>fillcolor</p:attrName>
                                        </p:attrNameLst>
                                      </p:cBhvr>
                                      <p:tavLst>
                                        <p:tav tm="0">
                                          <p:val>
                                            <p:clrVal>
                                              <a:schemeClr val="accent2"/>
                                            </p:clrVal>
                                          </p:val>
                                        </p:tav>
                                        <p:tav tm="50000">
                                          <p:val>
                                            <p:clrVal>
                                              <a:schemeClr val="hlink"/>
                                            </p:clrVal>
                                          </p:val>
                                        </p:tav>
                                      </p:tavLst>
                                    </p:anim>
                                    <p:set>
                                      <p:cBhvr>
                                        <p:cTn id="26" dur="80"/>
                                        <p:tgtEl>
                                          <p:spTgt spid="8"/>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iterate type="lt">
                                    <p:tmPct val="5000"/>
                                  </p:iterate>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10"/>
                                        </p:tgtEl>
                                        <p:attrNameLst>
                                          <p:attrName>style.visibility</p:attrName>
                                        </p:attrNameLst>
                                      </p:cBhvr>
                                      <p:to>
                                        <p:strVal val="visible"/>
                                      </p:to>
                                    </p:set>
                                    <p:anim calcmode="discrete" valueType="clr">
                                      <p:cBhvr override="childStyle">
                                        <p:cTn id="39"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10"/>
                                        </p:tgtEl>
                                        <p:attrNameLst>
                                          <p:attrName>fillcolor</p:attrName>
                                        </p:attrNameLst>
                                      </p:cBhvr>
                                      <p:tavLst>
                                        <p:tav tm="0">
                                          <p:val>
                                            <p:clrVal>
                                              <a:schemeClr val="accent2"/>
                                            </p:clrVal>
                                          </p:val>
                                        </p:tav>
                                        <p:tav tm="50000">
                                          <p:val>
                                            <p:clrVal>
                                              <a:schemeClr val="hlink"/>
                                            </p:clrVal>
                                          </p:val>
                                        </p:tav>
                                      </p:tavLst>
                                    </p:anim>
                                    <p:set>
                                      <p:cBhvr>
                                        <p:cTn id="41" dur="80"/>
                                        <p:tgtEl>
                                          <p:spTgt spid="10"/>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ppt_x</p:attrName>
                                        </p:attrNameLst>
                                      </p:cBhvr>
                                      <p:tavLst>
                                        <p:tav tm="0">
                                          <p:val>
                                            <p:strVal val="#ppt_x-.2"/>
                                          </p:val>
                                        </p:tav>
                                        <p:tav tm="100000">
                                          <p:val>
                                            <p:strVal val="#ppt_x"/>
                                          </p:val>
                                        </p:tav>
                                      </p:tavLst>
                                    </p:anim>
                                    <p:anim calcmode="lin" valueType="num">
                                      <p:cBhvr>
                                        <p:cTn id="47"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48" dur="100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27" presetClass="entr" presetSubtype="0" fill="hold" grpId="0" nodeType="clickEffect">
                                  <p:stCondLst>
                                    <p:cond delay="0"/>
                                  </p:stCondLst>
                                  <p:iterate type="lt">
                                    <p:tmPct val="50000"/>
                                  </p:iterate>
                                  <p:childTnLst>
                                    <p:set>
                                      <p:cBhvr>
                                        <p:cTn id="52" dur="1" fill="hold">
                                          <p:stCondLst>
                                            <p:cond delay="0"/>
                                          </p:stCondLst>
                                        </p:cTn>
                                        <p:tgtEl>
                                          <p:spTgt spid="11"/>
                                        </p:tgtEl>
                                        <p:attrNameLst>
                                          <p:attrName>style.visibility</p:attrName>
                                        </p:attrNameLst>
                                      </p:cBhvr>
                                      <p:to>
                                        <p:strVal val="visible"/>
                                      </p:to>
                                    </p:set>
                                    <p:anim calcmode="discrete" valueType="clr">
                                      <p:cBhvr override="childStyle">
                                        <p:cTn id="53"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11"/>
                                        </p:tgtEl>
                                        <p:attrNameLst>
                                          <p:attrName>fillcolor</p:attrName>
                                        </p:attrNameLst>
                                      </p:cBhvr>
                                      <p:tavLst>
                                        <p:tav tm="0">
                                          <p:val>
                                            <p:clrVal>
                                              <a:schemeClr val="accent2"/>
                                            </p:clrVal>
                                          </p:val>
                                        </p:tav>
                                        <p:tav tm="50000">
                                          <p:val>
                                            <p:clrVal>
                                              <a:schemeClr val="hlink"/>
                                            </p:clrVal>
                                          </p:val>
                                        </p:tav>
                                      </p:tavLst>
                                    </p:anim>
                                    <p:set>
                                      <p:cBhvr>
                                        <p:cTn id="55" dur="80"/>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28868"/>
            <a:ext cx="8305800" cy="1643074"/>
          </a:xfrm>
        </p:spPr>
        <p:txBody>
          <a:bodyPr/>
          <a:lstStyle/>
          <a:p>
            <a:pPr algn="ctr"/>
            <a:r>
              <a:rPr lang="ru-RU" dirty="0" smtClean="0"/>
              <a:t>Спасибо за внимание </a:t>
            </a:r>
            <a:endParaRPr lang="ru-R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6"/>
</p:tagLst>
</file>

<file path=ppt/tags/tag2.xml><?xml version="1.0" encoding="utf-8"?>
<p:tagLst xmlns:a="http://schemas.openxmlformats.org/drawingml/2006/main" xmlns:r="http://schemas.openxmlformats.org/officeDocument/2006/relationships" xmlns:p="http://schemas.openxmlformats.org/presentationml/2006/main">
  <p:tag name="TIMING" val="|0.9|2.2|4.6"/>
</p:tagLst>
</file>

<file path=ppt/tags/tag3.xml><?xml version="1.0" encoding="utf-8"?>
<p:tagLst xmlns:a="http://schemas.openxmlformats.org/drawingml/2006/main" xmlns:r="http://schemas.openxmlformats.org/officeDocument/2006/relationships" xmlns:p="http://schemas.openxmlformats.org/presentationml/2006/main">
  <p:tag name="TIMING" val="|0.8|2.2|5.3|14.9"/>
</p:tagLst>
</file>

<file path=ppt/tags/tag4.xml><?xml version="1.0" encoding="utf-8"?>
<p:tagLst xmlns:a="http://schemas.openxmlformats.org/drawingml/2006/main" xmlns:r="http://schemas.openxmlformats.org/officeDocument/2006/relationships" xmlns:p="http://schemas.openxmlformats.org/presentationml/2006/main">
  <p:tag name="TIMING" val="|0.8|2.9|1.6"/>
</p:tagLst>
</file>

<file path=ppt/tags/tag5.xml><?xml version="1.0" encoding="utf-8"?>
<p:tagLst xmlns:a="http://schemas.openxmlformats.org/drawingml/2006/main" xmlns:r="http://schemas.openxmlformats.org/officeDocument/2006/relationships" xmlns:p="http://schemas.openxmlformats.org/presentationml/2006/main">
  <p:tag name="TIMING" val="|1.1|3.2|1.7"/>
</p:tagLst>
</file>

<file path=ppt/tags/tag6.xml><?xml version="1.0" encoding="utf-8"?>
<p:tagLst xmlns:a="http://schemas.openxmlformats.org/drawingml/2006/main" xmlns:r="http://schemas.openxmlformats.org/officeDocument/2006/relationships" xmlns:p="http://schemas.openxmlformats.org/presentationml/2006/main">
  <p:tag name="TIMING" val="|0.3|2.7|2.6|1.3"/>
</p:tagLst>
</file>

<file path=ppt/tags/tag7.xml><?xml version="1.0" encoding="utf-8"?>
<p:tagLst xmlns:a="http://schemas.openxmlformats.org/drawingml/2006/main" xmlns:r="http://schemas.openxmlformats.org/officeDocument/2006/relationships" xmlns:p="http://schemas.openxmlformats.org/presentationml/2006/main">
  <p:tag name="TIMING" val="|0.3|1.6|2.3|26"/>
</p:tagLst>
</file>

<file path=ppt/tags/tag8.xml><?xml version="1.0" encoding="utf-8"?>
<p:tagLst xmlns:a="http://schemas.openxmlformats.org/drawingml/2006/main" xmlns:r="http://schemas.openxmlformats.org/officeDocument/2006/relationships" xmlns:p="http://schemas.openxmlformats.org/presentationml/2006/main">
  <p:tag name="TIMING" val="|0.9|2.5|1.3|1.7|1.3|1.9|1.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TotalTime>
  <Words>436</Words>
  <PresentationFormat>Экран (4:3)</PresentationFormat>
  <Paragraphs>21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Поток</vt:lpstr>
      <vt:lpstr>Древняя Русь  Глазами художников</vt:lpstr>
      <vt:lpstr>Художник Всеволод Иванов — подлинная история Древней (Ведической) Руси (картины с описаниями) </vt:lpstr>
      <vt:lpstr>«Пленённый губитель русских. Удачная охота»</vt:lpstr>
      <vt:lpstr>«Изгнание или Вторгшийся во владения»</vt:lpstr>
      <vt:lpstr>Борис Михайлович Ольшанский</vt:lpstr>
      <vt:lpstr>Картины Бориса Ольшанского из русских сказок, былин, преданий  </vt:lpstr>
      <vt:lpstr>Андрей Клименко   </vt:lpstr>
      <vt:lpstr>Картины художника славяниста</vt:lpstr>
      <vt:lpstr>Спасибо за внимание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Древняя Русь  Глазами художников</dc:title>
  <cp:lastModifiedBy>школа</cp:lastModifiedBy>
  <cp:revision>9</cp:revision>
  <dcterms:modified xsi:type="dcterms:W3CDTF">2017-01-27T15:08:33Z</dcterms:modified>
</cp:coreProperties>
</file>